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7" r:id="rId8"/>
    <p:sldId id="265" r:id="rId9"/>
    <p:sldId id="266" r:id="rId10"/>
    <p:sldId id="269" r:id="rId11"/>
    <p:sldId id="268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27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467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47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9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225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021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447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58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 smtClean="0"/>
              <a:t>Symbols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 smtClean="0"/>
              <a:t>I do: my turn to talk. This is the explanation section of our lesson where you are required to listen.</a:t>
            </a:r>
          </a:p>
          <a:p>
            <a:endParaRPr lang="en-AU" dirty="0" smtClean="0"/>
          </a:p>
          <a:p>
            <a:r>
              <a:rPr lang="en-AU" dirty="0" smtClean="0"/>
              <a:t>We do: this is where we discuss or work on the concepts together.</a:t>
            </a:r>
          </a:p>
          <a:p>
            <a:endParaRPr lang="en-AU" dirty="0" smtClean="0"/>
          </a:p>
          <a:p>
            <a:r>
              <a:rPr lang="en-AU" dirty="0" smtClean="0"/>
              <a:t>You do: your turn to be involved. You may be working in a group or on an activity individually.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77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30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98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65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22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5/08/2018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50" r:id="rId4"/>
    <p:sldLayoutId id="2147483661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s://www.teachstarter.com/teaching-resource/informative-text-structure-sorting-activity-complete-se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Symbols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09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30" y="209162"/>
            <a:ext cx="120691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 smtClean="0"/>
              <a:t>Information Report – Example Structure</a:t>
            </a:r>
            <a:endParaRPr lang="en-AU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42411" y="1534725"/>
            <a:ext cx="9374783" cy="117658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smtClean="0">
                <a:solidFill>
                  <a:srgbClr val="FF0000"/>
                </a:solidFill>
              </a:rPr>
              <a:t>General Classification</a:t>
            </a:r>
          </a:p>
          <a:p>
            <a:pPr marL="0" indent="0" algn="ctr">
              <a:buNone/>
            </a:pPr>
            <a:r>
              <a:rPr lang="en-AU" sz="2400" dirty="0" smtClean="0"/>
              <a:t>What are you going to describe? What group does the subject belong to?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342411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1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 smtClean="0"/>
              <a:t>Describe one aspect of the subject using facts.</a:t>
            </a:r>
            <a:endParaRPr lang="en-AU" sz="2400" dirty="0"/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342411" y="5186544"/>
            <a:ext cx="9339429" cy="12474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Concluding Sentence</a:t>
            </a:r>
            <a:endParaRPr lang="en-AU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AU" sz="2400" dirty="0" smtClean="0"/>
              <a:t>Conclude with an interesting fact about the subject.</a:t>
            </a: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81" y="4270616"/>
            <a:ext cx="1976749" cy="2163341"/>
          </a:xfrm>
          <a:prstGeom prst="rect">
            <a:avLst/>
          </a:prstGeom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4510542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>
                <a:solidFill>
                  <a:srgbClr val="00B0F0"/>
                </a:solidFill>
              </a:rPr>
              <a:t>Fact </a:t>
            </a:r>
            <a:r>
              <a:rPr lang="en-AU" sz="2400" b="1" dirty="0" smtClean="0">
                <a:solidFill>
                  <a:srgbClr val="00B0F0"/>
                </a:solidFill>
              </a:rPr>
              <a:t>2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Describe one aspect of the subject using facts.</a:t>
            </a:r>
          </a:p>
          <a:p>
            <a:pPr marL="0" indent="0" algn="ctr">
              <a:buNone/>
            </a:pPr>
            <a:endParaRPr lang="en-AU" sz="2000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7678675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3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 smtClean="0"/>
              <a:t>Describe </a:t>
            </a:r>
            <a:r>
              <a:rPr lang="en-AU" sz="2400" dirty="0"/>
              <a:t>one aspect of the subject using </a:t>
            </a:r>
            <a:r>
              <a:rPr lang="en-AU" sz="2400" dirty="0" smtClean="0"/>
              <a:t>facts.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01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147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Information Report Example - Elephants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6715" y="1677042"/>
            <a:ext cx="6313228" cy="4736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 smtClean="0"/>
              <a:t>All elephants are mammals, like humans.</a:t>
            </a:r>
          </a:p>
          <a:p>
            <a:pPr marL="0" indent="0">
              <a:buNone/>
            </a:pPr>
            <a:r>
              <a:rPr lang="en-AU" sz="3200" dirty="0" smtClean="0"/>
              <a:t>They usually live in grasslands, in Africa and Asia.</a:t>
            </a:r>
          </a:p>
          <a:p>
            <a:pPr marL="0" indent="0">
              <a:buNone/>
            </a:pPr>
            <a:r>
              <a:rPr lang="en-AU" sz="3200" dirty="0" smtClean="0"/>
              <a:t>Elephants have bulky bodies, large ears and a long trunk.</a:t>
            </a:r>
          </a:p>
          <a:p>
            <a:pPr marL="0" indent="0">
              <a:buNone/>
            </a:pPr>
            <a:r>
              <a:rPr lang="en-AU" sz="3200" dirty="0" smtClean="0"/>
              <a:t>They are all herbivores, which means they survive on a diet of plants.</a:t>
            </a:r>
          </a:p>
          <a:p>
            <a:pPr marL="0" indent="0">
              <a:buNone/>
            </a:pPr>
            <a:r>
              <a:rPr lang="en-AU" sz="3200" dirty="0" smtClean="0"/>
              <a:t>Most elephants can live for 50 to 70 years in the wild.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68" y="2196481"/>
            <a:ext cx="4594073" cy="36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30" y="209162"/>
            <a:ext cx="12069170" cy="1325563"/>
          </a:xfrm>
        </p:spPr>
        <p:txBody>
          <a:bodyPr>
            <a:normAutofit/>
          </a:bodyPr>
          <a:lstStyle/>
          <a:p>
            <a:pPr algn="ctr"/>
            <a:r>
              <a:rPr lang="en-AU" sz="6000" dirty="0" smtClean="0"/>
              <a:t>Information Report – Elephants</a:t>
            </a:r>
            <a:endParaRPr lang="en-AU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42411" y="1534725"/>
            <a:ext cx="9374783" cy="117658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smtClean="0">
                <a:solidFill>
                  <a:srgbClr val="FF0000"/>
                </a:solidFill>
              </a:rPr>
              <a:t>General Classification</a:t>
            </a:r>
          </a:p>
          <a:p>
            <a:pPr marL="0" indent="0" algn="ctr">
              <a:buNone/>
            </a:pPr>
            <a:r>
              <a:rPr lang="en-AU" sz="2400" dirty="0" smtClean="0"/>
              <a:t>All elephants </a:t>
            </a:r>
            <a:r>
              <a:rPr lang="en-AU" sz="2400" dirty="0"/>
              <a:t>are </a:t>
            </a:r>
            <a:r>
              <a:rPr lang="en-AU" sz="2400" dirty="0" smtClean="0"/>
              <a:t>mammals, like humans.</a:t>
            </a:r>
            <a:endParaRPr lang="en-AU" sz="2400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342411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1: Habitat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They </a:t>
            </a:r>
            <a:r>
              <a:rPr lang="en-AU" sz="2400" dirty="0" smtClean="0"/>
              <a:t>usually live in grasslands, in Africa </a:t>
            </a:r>
            <a:r>
              <a:rPr lang="en-AU" sz="2400" dirty="0"/>
              <a:t>and </a:t>
            </a:r>
            <a:r>
              <a:rPr lang="en-AU" sz="2400" dirty="0" smtClean="0"/>
              <a:t>Asia.</a:t>
            </a:r>
            <a:endParaRPr lang="en-AU" sz="2400" dirty="0"/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342411" y="5186544"/>
            <a:ext cx="9339429" cy="12474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Concluding Sentence</a:t>
            </a:r>
            <a:endParaRPr lang="en-AU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AU" sz="2400" dirty="0" smtClean="0"/>
              <a:t>Most elephants </a:t>
            </a:r>
            <a:r>
              <a:rPr lang="en-AU" sz="2400" dirty="0"/>
              <a:t>can live for 50 to 70 years.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2200" b="1" dirty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510542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>
                <a:solidFill>
                  <a:srgbClr val="00B0F0"/>
                </a:solidFill>
              </a:rPr>
              <a:t>Fact </a:t>
            </a:r>
            <a:r>
              <a:rPr lang="en-AU" sz="2400" b="1" dirty="0" smtClean="0">
                <a:solidFill>
                  <a:srgbClr val="00B0F0"/>
                </a:solidFill>
              </a:rPr>
              <a:t>2: Appearance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Elephants have bulky bodies, large ears and a long trunk.</a:t>
            </a:r>
          </a:p>
          <a:p>
            <a:pPr marL="0" indent="0" algn="ctr">
              <a:buNone/>
            </a:pPr>
            <a:endParaRPr lang="en-AU" sz="2000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7678675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3: Diet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They are </a:t>
            </a:r>
            <a:r>
              <a:rPr lang="en-AU" sz="2400" dirty="0" smtClean="0"/>
              <a:t>all herbivores</a:t>
            </a:r>
            <a:r>
              <a:rPr lang="en-AU" sz="2400" dirty="0"/>
              <a:t>, which means they survive on a diet of plants.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15" y="4652221"/>
            <a:ext cx="2213618" cy="17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518711" cy="1325563"/>
          </a:xfrm>
        </p:spPr>
        <p:txBody>
          <a:bodyPr>
            <a:noAutofit/>
          </a:bodyPr>
          <a:lstStyle/>
          <a:p>
            <a:pPr algn="ctr"/>
            <a:r>
              <a:rPr lang="en-AU" sz="5400" dirty="0"/>
              <a:t>Information Report Example - </a:t>
            </a:r>
            <a:r>
              <a:rPr lang="en-AU" sz="5400" dirty="0" smtClean="0"/>
              <a:t>Eagles</a:t>
            </a:r>
            <a:endParaRPr lang="en-US" sz="54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56563" y="1677042"/>
            <a:ext cx="6313228" cy="4341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 smtClean="0"/>
              <a:t>Eagles of all kinds are a type of bird.</a:t>
            </a:r>
          </a:p>
          <a:p>
            <a:pPr marL="0" indent="0">
              <a:buNone/>
            </a:pPr>
            <a:r>
              <a:rPr lang="en-AU" sz="3200" dirty="0" smtClean="0"/>
              <a:t>They mostly live in trees in wetland areas, all around the world.</a:t>
            </a:r>
          </a:p>
          <a:p>
            <a:pPr marL="0" indent="0">
              <a:buNone/>
            </a:pPr>
            <a:r>
              <a:rPr lang="en-AU" sz="3200" dirty="0"/>
              <a:t>E</a:t>
            </a:r>
            <a:r>
              <a:rPr lang="en-AU" sz="3200" dirty="0" smtClean="0"/>
              <a:t>agles have strong wings, a sharp beak and long talons.</a:t>
            </a:r>
          </a:p>
          <a:p>
            <a:pPr marL="0" indent="0">
              <a:buNone/>
            </a:pPr>
            <a:r>
              <a:rPr lang="en-AU" sz="3200" dirty="0" smtClean="0"/>
              <a:t>They are all carnivores, crushing their prey with their sharp claws.</a:t>
            </a:r>
          </a:p>
          <a:p>
            <a:pPr marL="0" indent="0">
              <a:buNone/>
            </a:pPr>
            <a:r>
              <a:rPr lang="en-AU" sz="3200" dirty="0" smtClean="0"/>
              <a:t>Most eagles can live for 20 to 25 years in the wild.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88" y="1462377"/>
            <a:ext cx="4635219" cy="44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001" y="1383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6000" dirty="0" smtClean="0"/>
              <a:t>Information Report – Eagles</a:t>
            </a:r>
            <a:endParaRPr lang="en-AU" sz="6000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342409" y="3422279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1: Habitat</a:t>
            </a:r>
            <a:endParaRPr lang="en-AU" sz="2400" b="1" dirty="0">
              <a:solidFill>
                <a:srgbClr val="00B0F0"/>
              </a:solidFill>
            </a:endParaRP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342411" y="5377613"/>
            <a:ext cx="9339429" cy="8634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Concluding Sentence</a:t>
            </a:r>
            <a:endParaRPr lang="en-AU" sz="2400" b="1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200" b="1" dirty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492865" y="3422279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>
                <a:solidFill>
                  <a:srgbClr val="00B0F0"/>
                </a:solidFill>
              </a:rPr>
              <a:t>Fact </a:t>
            </a:r>
            <a:r>
              <a:rPr lang="en-AU" sz="2400" b="1" dirty="0" smtClean="0">
                <a:solidFill>
                  <a:srgbClr val="00B0F0"/>
                </a:solidFill>
              </a:rPr>
              <a:t>2: Appearance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AU" sz="2000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7678675" y="3422279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3: Diet</a:t>
            </a:r>
            <a:endParaRPr lang="en-AU" sz="2400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idx="1"/>
          </p:nvPr>
        </p:nvSpPr>
        <p:spPr>
          <a:xfrm>
            <a:off x="1349191" y="2360108"/>
            <a:ext cx="9374783" cy="8711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smtClean="0">
                <a:solidFill>
                  <a:srgbClr val="FF0000"/>
                </a:solidFill>
              </a:rPr>
              <a:t>General Classification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001" y="1483527"/>
            <a:ext cx="108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As a class, use the information report about eagles to complete the table.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3" y="4412659"/>
            <a:ext cx="2314463" cy="22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001" y="111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6000" dirty="0" smtClean="0"/>
              <a:t>Information Report – Eagles</a:t>
            </a:r>
            <a:endParaRPr lang="en-AU" sz="6000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342411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1: Habitat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They mostly live in trees in wetland areas, all around the world.</a:t>
            </a: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342411" y="5186544"/>
            <a:ext cx="9339429" cy="12474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Concluding Sentence</a:t>
            </a:r>
            <a:endParaRPr lang="en-AU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Most eagles can live for 20 to 25 years in the wild.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2200" b="1" dirty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510542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>
                <a:solidFill>
                  <a:srgbClr val="00B0F0"/>
                </a:solidFill>
              </a:rPr>
              <a:t>Fact </a:t>
            </a:r>
            <a:r>
              <a:rPr lang="en-AU" sz="2400" b="1" dirty="0" smtClean="0">
                <a:solidFill>
                  <a:srgbClr val="00B0F0"/>
                </a:solidFill>
              </a:rPr>
              <a:t>2: Appearance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E</a:t>
            </a:r>
            <a:r>
              <a:rPr lang="en-AU" sz="2400" dirty="0" smtClean="0"/>
              <a:t>agles </a:t>
            </a:r>
            <a:r>
              <a:rPr lang="en-AU" sz="2400" dirty="0"/>
              <a:t>have strong wings, a sharp beak and long talons.</a:t>
            </a:r>
          </a:p>
          <a:p>
            <a:pPr marL="0" indent="0" algn="ctr">
              <a:buNone/>
            </a:pPr>
            <a:endParaRPr lang="en-AU" sz="2000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7678675" y="3070647"/>
            <a:ext cx="3038519" cy="1756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00B0F0"/>
                </a:solidFill>
              </a:rPr>
              <a:t>Fact 3: Diet</a:t>
            </a:r>
            <a:endParaRPr lang="en-AU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AU" sz="2400" dirty="0"/>
              <a:t>They are </a:t>
            </a:r>
            <a:r>
              <a:rPr lang="en-AU" sz="2400" dirty="0" smtClean="0"/>
              <a:t>all carnivores</a:t>
            </a:r>
            <a:r>
              <a:rPr lang="en-AU" sz="2400" dirty="0"/>
              <a:t>, crushing their prey with their sharp claws.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idx="1"/>
          </p:nvPr>
        </p:nvSpPr>
        <p:spPr>
          <a:xfrm>
            <a:off x="1342411" y="1534725"/>
            <a:ext cx="9374783" cy="117658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smtClean="0">
                <a:solidFill>
                  <a:srgbClr val="FF0000"/>
                </a:solidFill>
              </a:rPr>
              <a:t>General Classification</a:t>
            </a:r>
          </a:p>
          <a:p>
            <a:pPr marL="0" indent="0" algn="ctr">
              <a:buNone/>
            </a:pPr>
            <a:r>
              <a:rPr lang="en-AU" sz="2400" dirty="0"/>
              <a:t>Eagles of all kinds </a:t>
            </a:r>
            <a:r>
              <a:rPr lang="en-AU" sz="2400" dirty="0" smtClean="0"/>
              <a:t>are </a:t>
            </a:r>
            <a:r>
              <a:rPr lang="en-AU" sz="2400" dirty="0"/>
              <a:t>a type of bird.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92" y="4412457"/>
            <a:ext cx="2260508" cy="21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092" y="121559"/>
            <a:ext cx="11832609" cy="1325563"/>
          </a:xfrm>
        </p:spPr>
        <p:txBody>
          <a:bodyPr>
            <a:noAutofit/>
          </a:bodyPr>
          <a:lstStyle/>
          <a:p>
            <a:pPr algn="ctr"/>
            <a:r>
              <a:rPr lang="en-AU" sz="5400" dirty="0" smtClean="0"/>
              <a:t>Information Report Structure - Activity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7" y="1500734"/>
            <a:ext cx="10762397" cy="2773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 smtClean="0"/>
              <a:t>Complete the </a:t>
            </a:r>
            <a:r>
              <a:rPr lang="en-AU" sz="3200" i="1" dirty="0" smtClean="0">
                <a:hlinkClick r:id="rId2"/>
              </a:rPr>
              <a:t>Information Report Structure - Sorting Activity</a:t>
            </a:r>
            <a:r>
              <a:rPr lang="en-AU" sz="3200" i="1" dirty="0" smtClean="0"/>
              <a:t>. </a:t>
            </a:r>
            <a:r>
              <a:rPr lang="en-AU" sz="3200" dirty="0" smtClean="0"/>
              <a:t>Choose from the following animals:</a:t>
            </a:r>
          </a:p>
          <a:p>
            <a:pPr>
              <a:buFontTx/>
              <a:buChar char="-"/>
            </a:pPr>
            <a:r>
              <a:rPr lang="en-AU" sz="3200" dirty="0" smtClean="0"/>
              <a:t>frogs</a:t>
            </a:r>
          </a:p>
          <a:p>
            <a:pPr>
              <a:buFontTx/>
              <a:buChar char="-"/>
            </a:pPr>
            <a:r>
              <a:rPr lang="en-AU" sz="3200" dirty="0" smtClean="0"/>
              <a:t>penguins</a:t>
            </a:r>
          </a:p>
          <a:p>
            <a:pPr>
              <a:buFontTx/>
              <a:buChar char="-"/>
            </a:pPr>
            <a:r>
              <a:rPr lang="en-AU" sz="3200" dirty="0" smtClean="0"/>
              <a:t>crocodiles</a:t>
            </a:r>
          </a:p>
          <a:p>
            <a:pPr>
              <a:buFontTx/>
              <a:buChar char="-"/>
            </a:pPr>
            <a:r>
              <a:rPr lang="en-AU" sz="3200" dirty="0" smtClean="0"/>
              <a:t>whales</a:t>
            </a:r>
          </a:p>
          <a:p>
            <a:pPr>
              <a:buFontTx/>
              <a:buChar char="-"/>
            </a:pPr>
            <a:r>
              <a:rPr lang="en-AU" sz="3200" dirty="0"/>
              <a:t>b</a:t>
            </a:r>
            <a:r>
              <a:rPr lang="en-AU" sz="3200" dirty="0" smtClean="0"/>
              <a:t>utterflies.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53" y="2504497"/>
            <a:ext cx="4307972" cy="305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22" y="2089526"/>
            <a:ext cx="1071497" cy="10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93" y="3532304"/>
            <a:ext cx="2013471" cy="134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6282" y="3958008"/>
            <a:ext cx="4053482" cy="2875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17" y="4014279"/>
            <a:ext cx="4357196" cy="30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30" y="209162"/>
            <a:ext cx="12069170" cy="1325563"/>
          </a:xfrm>
        </p:spPr>
        <p:txBody>
          <a:bodyPr>
            <a:normAutofit/>
          </a:bodyPr>
          <a:lstStyle/>
          <a:p>
            <a:pPr algn="ctr"/>
            <a:r>
              <a:rPr lang="en-AU" sz="6000" dirty="0" smtClean="0"/>
              <a:t>Informative Texts – Language</a:t>
            </a:r>
            <a:endParaRPr lang="en-AU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42411" y="2155659"/>
            <a:ext cx="9374783" cy="13297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b="1" dirty="0" smtClean="0">
                <a:solidFill>
                  <a:srgbClr val="7030A0"/>
                </a:solidFill>
              </a:rPr>
              <a:t>The Language of Generalisation</a:t>
            </a:r>
          </a:p>
          <a:p>
            <a:pPr marL="0" indent="0" algn="ctr">
              <a:buNone/>
            </a:pPr>
            <a:r>
              <a:rPr lang="en-AU" sz="2400" dirty="0" smtClean="0"/>
              <a:t>This is used to make general statements about a subject.</a:t>
            </a:r>
          </a:p>
          <a:p>
            <a:pPr marL="0" indent="0" algn="ctr">
              <a:buNone/>
            </a:pPr>
            <a:r>
              <a:rPr lang="en-AU" sz="2400" dirty="0" smtClean="0"/>
              <a:t>e.g. </a:t>
            </a:r>
            <a:r>
              <a:rPr lang="en-AU" sz="2400" b="1" dirty="0" smtClean="0">
                <a:solidFill>
                  <a:srgbClr val="7030A0"/>
                </a:solidFill>
              </a:rPr>
              <a:t>All</a:t>
            </a:r>
            <a:r>
              <a:rPr lang="en-AU" sz="2400" dirty="0" smtClean="0">
                <a:solidFill>
                  <a:srgbClr val="7030A0"/>
                </a:solidFill>
              </a:rPr>
              <a:t> </a:t>
            </a:r>
            <a:r>
              <a:rPr lang="en-AU" sz="2400" dirty="0" smtClean="0"/>
              <a:t>tigers are mammals.</a:t>
            </a:r>
          </a:p>
          <a:p>
            <a:pPr marL="0" indent="0" algn="ctr">
              <a:buNone/>
            </a:pPr>
            <a:endParaRPr lang="en-AU" sz="2400" b="1" dirty="0" smtClean="0">
              <a:solidFill>
                <a:srgbClr val="7030A0"/>
              </a:solidFill>
            </a:endParaRP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342411" y="5186544"/>
            <a:ext cx="9339429" cy="1416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 smtClean="0">
                <a:solidFill>
                  <a:srgbClr val="FF6600"/>
                </a:solidFill>
              </a:rPr>
              <a:t>The Language of Comparison</a:t>
            </a:r>
          </a:p>
          <a:p>
            <a:pPr marL="0" indent="0" algn="ctr">
              <a:buNone/>
            </a:pPr>
            <a:r>
              <a:rPr lang="en-AU" sz="2400" dirty="0" smtClean="0"/>
              <a:t>This is used to describe similarities and differences. 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 smtClean="0"/>
              <a:t>e.g. Tigers are </a:t>
            </a:r>
            <a:r>
              <a:rPr lang="en-AU" sz="2400" b="1" dirty="0" smtClean="0">
                <a:solidFill>
                  <a:srgbClr val="FF6600"/>
                </a:solidFill>
              </a:rPr>
              <a:t>the largest </a:t>
            </a:r>
            <a:r>
              <a:rPr lang="en-AU" sz="2400" dirty="0" smtClean="0"/>
              <a:t>member of the cat family.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2200" b="1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1342411" y="3665367"/>
            <a:ext cx="9374783" cy="13522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 dirty="0" smtClean="0">
                <a:solidFill>
                  <a:srgbClr val="FF33CC"/>
                </a:solidFill>
              </a:rPr>
              <a:t>The Language of Description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 smtClean="0"/>
              <a:t>This is used to describe the subject in a clear and factual way.</a:t>
            </a:r>
          </a:p>
          <a:p>
            <a:pPr marL="0" indent="0" algn="ctr">
              <a:buNone/>
            </a:pPr>
            <a:r>
              <a:rPr lang="en-AU" sz="2400" dirty="0" smtClean="0"/>
              <a:t>e.g. Tigers </a:t>
            </a:r>
            <a:r>
              <a:rPr lang="en-AU" sz="2400" dirty="0"/>
              <a:t>have </a:t>
            </a:r>
            <a:r>
              <a:rPr lang="en-AU" sz="2400" b="1" dirty="0" smtClean="0">
                <a:solidFill>
                  <a:srgbClr val="FF33CC"/>
                </a:solidFill>
              </a:rPr>
              <a:t>strong</a:t>
            </a:r>
            <a:r>
              <a:rPr lang="en-AU" sz="2400" dirty="0" smtClean="0"/>
              <a:t> </a:t>
            </a:r>
            <a:r>
              <a:rPr lang="en-AU" sz="2400" dirty="0"/>
              <a:t>bodies, </a:t>
            </a:r>
            <a:r>
              <a:rPr lang="en-AU" sz="2400" b="1" dirty="0" smtClean="0">
                <a:solidFill>
                  <a:srgbClr val="FF33CC"/>
                </a:solidFill>
              </a:rPr>
              <a:t>broad</a:t>
            </a:r>
            <a:r>
              <a:rPr lang="en-AU" sz="2400" dirty="0" smtClean="0"/>
              <a:t> paws </a:t>
            </a:r>
            <a:r>
              <a:rPr lang="en-AU" sz="2400" dirty="0"/>
              <a:t>and </a:t>
            </a:r>
            <a:r>
              <a:rPr lang="en-AU" sz="2400" b="1" dirty="0" smtClean="0">
                <a:solidFill>
                  <a:srgbClr val="FF33CC"/>
                </a:solidFill>
              </a:rPr>
              <a:t>sharp</a:t>
            </a:r>
            <a:r>
              <a:rPr lang="en-AU" sz="2400" dirty="0" smtClean="0"/>
              <a:t> teeth.</a:t>
            </a:r>
            <a:endParaRPr lang="en-A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2410" y="1421392"/>
            <a:ext cx="948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Informative texts usually use the following language features: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4781" y="4752303"/>
            <a:ext cx="2110405" cy="1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Informative Language - Example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9942" y="2826512"/>
            <a:ext cx="115920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All sharks are fish.</a:t>
            </a:r>
          </a:p>
          <a:p>
            <a:pPr marL="0" indent="0">
              <a:buNone/>
            </a:pPr>
            <a:r>
              <a:rPr lang="en-AU" sz="3200" dirty="0" smtClean="0"/>
              <a:t>They usually live in salt water, but some live in fresh water.</a:t>
            </a:r>
          </a:p>
          <a:p>
            <a:pPr marL="0" indent="0">
              <a:buNone/>
            </a:pPr>
            <a:r>
              <a:rPr lang="en-AU" sz="3200" dirty="0" smtClean="0"/>
              <a:t>Sharks have tiny scales, like teeth, all over their stream-lined bodies.</a:t>
            </a:r>
          </a:p>
          <a:p>
            <a:pPr marL="0" indent="0">
              <a:buNone/>
            </a:pPr>
            <a:r>
              <a:rPr lang="en-AU" sz="3200" dirty="0"/>
              <a:t>They are all carnivores, which means they are meat-eaters.</a:t>
            </a:r>
          </a:p>
          <a:p>
            <a:pPr marL="0" indent="0">
              <a:buNone/>
            </a:pPr>
            <a:r>
              <a:rPr lang="en-AU" sz="3200" dirty="0"/>
              <a:t>Most sharks can live for 20 to 30 years in the wild.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9942" y="1522804"/>
            <a:ext cx="11062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F</a:t>
            </a:r>
            <a:r>
              <a:rPr lang="en-AU" sz="3200" dirty="0" smtClean="0"/>
              <a:t>ind the </a:t>
            </a:r>
            <a:r>
              <a:rPr lang="en-AU" sz="3200" dirty="0" smtClean="0">
                <a:solidFill>
                  <a:srgbClr val="7030A0"/>
                </a:solidFill>
              </a:rPr>
              <a:t>language of generalisation</a:t>
            </a:r>
            <a:r>
              <a:rPr lang="en-AU" sz="3200" dirty="0" smtClean="0"/>
              <a:t>, the </a:t>
            </a:r>
            <a:r>
              <a:rPr lang="en-AU" sz="3200" dirty="0" smtClean="0">
                <a:solidFill>
                  <a:srgbClr val="FF33CC"/>
                </a:solidFill>
              </a:rPr>
              <a:t>language of       description </a:t>
            </a:r>
            <a:r>
              <a:rPr lang="en-AU" sz="3200" dirty="0" smtClean="0"/>
              <a:t>and the </a:t>
            </a:r>
            <a:r>
              <a:rPr lang="en-AU" sz="3200" dirty="0" smtClean="0">
                <a:solidFill>
                  <a:srgbClr val="FF6600"/>
                </a:solidFill>
              </a:rPr>
              <a:t>language of comparison </a:t>
            </a:r>
            <a:r>
              <a:rPr lang="en-AU" sz="3200" dirty="0" smtClean="0"/>
              <a:t>in the following text.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25" y="103659"/>
            <a:ext cx="2032106" cy="20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Informative Language - Answers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9942" y="2826512"/>
            <a:ext cx="115920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>
                <a:solidFill>
                  <a:srgbClr val="7030A0"/>
                </a:solidFill>
              </a:rPr>
              <a:t>All</a:t>
            </a:r>
            <a:r>
              <a:rPr lang="en-AU" sz="3200" dirty="0" smtClean="0"/>
              <a:t> sharks are fish.</a:t>
            </a:r>
          </a:p>
          <a:p>
            <a:pPr marL="0" indent="0">
              <a:buNone/>
            </a:pPr>
            <a:r>
              <a:rPr lang="en-AU" sz="3200" dirty="0" smtClean="0"/>
              <a:t>They </a:t>
            </a:r>
            <a:r>
              <a:rPr lang="en-AU" sz="3200" b="1" dirty="0" smtClean="0">
                <a:solidFill>
                  <a:srgbClr val="7030A0"/>
                </a:solidFill>
              </a:rPr>
              <a:t>usually</a:t>
            </a:r>
            <a:r>
              <a:rPr lang="en-AU" sz="3200" dirty="0" smtClean="0"/>
              <a:t> live in salt water, but </a:t>
            </a:r>
            <a:r>
              <a:rPr lang="en-AU" sz="3200" b="1" dirty="0" smtClean="0">
                <a:solidFill>
                  <a:srgbClr val="7030A0"/>
                </a:solidFill>
              </a:rPr>
              <a:t>some</a:t>
            </a:r>
            <a:r>
              <a:rPr lang="en-AU" sz="3200" dirty="0" smtClean="0"/>
              <a:t> live in fresh water.</a:t>
            </a:r>
          </a:p>
          <a:p>
            <a:pPr marL="0" indent="0">
              <a:buNone/>
            </a:pPr>
            <a:r>
              <a:rPr lang="en-AU" sz="3200" dirty="0" smtClean="0"/>
              <a:t>Sharks have </a:t>
            </a:r>
            <a:r>
              <a:rPr lang="en-AU" sz="3200" b="1" dirty="0" smtClean="0">
                <a:solidFill>
                  <a:srgbClr val="FF33CC"/>
                </a:solidFill>
              </a:rPr>
              <a:t>tiny</a:t>
            </a:r>
            <a:r>
              <a:rPr lang="en-AU" sz="3200" dirty="0" smtClean="0"/>
              <a:t> scales, </a:t>
            </a:r>
            <a:r>
              <a:rPr lang="en-AU" sz="3200" b="1" dirty="0" smtClean="0">
                <a:solidFill>
                  <a:srgbClr val="FF6600"/>
                </a:solidFill>
              </a:rPr>
              <a:t>like</a:t>
            </a:r>
            <a:r>
              <a:rPr lang="en-AU" sz="3200" dirty="0" smtClean="0"/>
              <a:t> teeth, all over their </a:t>
            </a:r>
            <a:r>
              <a:rPr lang="en-AU" sz="3200" b="1" dirty="0" smtClean="0">
                <a:solidFill>
                  <a:srgbClr val="FF33CC"/>
                </a:solidFill>
              </a:rPr>
              <a:t>stream-lined</a:t>
            </a:r>
            <a:r>
              <a:rPr lang="en-AU" sz="3200" dirty="0" smtClean="0"/>
              <a:t> bodies.</a:t>
            </a:r>
          </a:p>
          <a:p>
            <a:pPr marL="0" indent="0">
              <a:buNone/>
            </a:pPr>
            <a:r>
              <a:rPr lang="en-AU" sz="3200" dirty="0" smtClean="0"/>
              <a:t>They are </a:t>
            </a:r>
            <a:r>
              <a:rPr lang="en-AU" sz="3200" b="1" dirty="0" smtClean="0">
                <a:solidFill>
                  <a:srgbClr val="7030A0"/>
                </a:solidFill>
              </a:rPr>
              <a:t>all</a:t>
            </a:r>
            <a:r>
              <a:rPr lang="en-AU" sz="3200" dirty="0" smtClean="0"/>
              <a:t> carnivores, which means they are meat-eaters.</a:t>
            </a:r>
          </a:p>
          <a:p>
            <a:pPr marL="0" indent="0">
              <a:buNone/>
            </a:pPr>
            <a:r>
              <a:rPr lang="en-AU" sz="3200" b="1" dirty="0" smtClean="0">
                <a:solidFill>
                  <a:srgbClr val="7030A0"/>
                </a:solidFill>
              </a:rPr>
              <a:t>Most</a:t>
            </a:r>
            <a:r>
              <a:rPr lang="en-AU" sz="3200" dirty="0" smtClean="0"/>
              <a:t> sharks can live for 20 to 30 years in the wild.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9942" y="1522804"/>
            <a:ext cx="11062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F</a:t>
            </a:r>
            <a:r>
              <a:rPr lang="en-AU" sz="3200" dirty="0" smtClean="0"/>
              <a:t>ind the </a:t>
            </a:r>
            <a:r>
              <a:rPr lang="en-AU" sz="3200" dirty="0" smtClean="0">
                <a:solidFill>
                  <a:srgbClr val="7030A0"/>
                </a:solidFill>
              </a:rPr>
              <a:t>language of generalisation</a:t>
            </a:r>
            <a:r>
              <a:rPr lang="en-AU" sz="3200" dirty="0" smtClean="0"/>
              <a:t>, the </a:t>
            </a:r>
            <a:r>
              <a:rPr lang="en-AU" sz="3200" dirty="0" smtClean="0">
                <a:solidFill>
                  <a:srgbClr val="FF33CC"/>
                </a:solidFill>
              </a:rPr>
              <a:t>language of       description </a:t>
            </a:r>
            <a:r>
              <a:rPr lang="en-AU" sz="3200" dirty="0" smtClean="0"/>
              <a:t>and the </a:t>
            </a:r>
            <a:r>
              <a:rPr lang="en-AU" sz="3200" dirty="0" smtClean="0">
                <a:solidFill>
                  <a:srgbClr val="FF6600"/>
                </a:solidFill>
              </a:rPr>
              <a:t>language of comparison </a:t>
            </a:r>
            <a:r>
              <a:rPr lang="en-AU" sz="3200" dirty="0" smtClean="0"/>
              <a:t>in the following text.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25" y="103659"/>
            <a:ext cx="2032106" cy="20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/>
              <a:t>Informative Language - Activity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/>
              <a:t>Choose one of the </a:t>
            </a:r>
            <a:r>
              <a:rPr lang="en-AU" sz="3200" dirty="0" smtClean="0"/>
              <a:t>animals </a:t>
            </a:r>
            <a:r>
              <a:rPr lang="en-AU" sz="3200" dirty="0"/>
              <a:t>below. </a:t>
            </a:r>
            <a:r>
              <a:rPr lang="en-AU" sz="3200" dirty="0" smtClean="0"/>
              <a:t>Use </a:t>
            </a:r>
            <a:r>
              <a:rPr lang="en-AU" sz="3200" dirty="0"/>
              <a:t>the language of generalisation, the language </a:t>
            </a:r>
            <a:r>
              <a:rPr lang="en-AU" sz="3200" dirty="0" smtClean="0"/>
              <a:t>of </a:t>
            </a:r>
            <a:r>
              <a:rPr lang="en-AU" sz="3200" dirty="0"/>
              <a:t>description and the language of comparison</a:t>
            </a:r>
            <a:r>
              <a:rPr lang="en-AU" sz="3200" dirty="0" smtClean="0"/>
              <a:t> to write some words to describe the animal.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3213458"/>
            <a:ext cx="3098442" cy="309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3281608"/>
            <a:ext cx="2962141" cy="29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67" y="3334612"/>
            <a:ext cx="2977288" cy="29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5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Informative Texts</a:t>
            </a:r>
            <a:endParaRPr lang="en-AU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0622"/>
            <a:ext cx="10515600" cy="5377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 smtClean="0"/>
              <a:t>Informative texts provide facts about a particular topic. Some of these topics might include: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3200" dirty="0" smtClean="0"/>
              <a:t>Can you think of any others?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4" y="2730316"/>
            <a:ext cx="2209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" y="2664456"/>
            <a:ext cx="2326786" cy="2341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14" y="2730316"/>
            <a:ext cx="2189784" cy="2189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419" y="4920100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0000"/>
                </a:solidFill>
              </a:rPr>
              <a:t>people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376" y="4940116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places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8114" y="4920099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animals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44" y="2615401"/>
            <a:ext cx="3391663" cy="2390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25288" y="4920098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objects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 smtClean="0"/>
              <a:t>Types of Informative Texts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324" y="1690688"/>
            <a:ext cx="6234180" cy="435133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Some types of informative texts include:</a:t>
            </a:r>
          </a:p>
          <a:p>
            <a:pPr marL="0" indent="0">
              <a:buNone/>
            </a:pPr>
            <a:r>
              <a:rPr lang="en-AU" sz="3200" dirty="0" smtClean="0"/>
              <a:t>- instructions</a:t>
            </a:r>
          </a:p>
          <a:p>
            <a:pPr>
              <a:buFontTx/>
              <a:buChar char="-"/>
            </a:pPr>
            <a:r>
              <a:rPr lang="en-AU" sz="3200" dirty="0"/>
              <a:t>i</a:t>
            </a:r>
            <a:r>
              <a:rPr lang="en-AU" sz="3200" dirty="0" smtClean="0"/>
              <a:t>nformation reports</a:t>
            </a:r>
          </a:p>
          <a:p>
            <a:pPr>
              <a:buFontTx/>
              <a:buChar char="-"/>
            </a:pPr>
            <a:r>
              <a:rPr lang="en-AU" sz="3200" dirty="0"/>
              <a:t>f</a:t>
            </a:r>
            <a:r>
              <a:rPr lang="en-AU" sz="3200" dirty="0" smtClean="0"/>
              <a:t>actual descriptions</a:t>
            </a:r>
          </a:p>
          <a:p>
            <a:pPr>
              <a:buFontTx/>
              <a:buChar char="-"/>
            </a:pPr>
            <a:r>
              <a:rPr lang="en-AU" sz="3200" dirty="0" smtClean="0"/>
              <a:t>newspaper articles</a:t>
            </a:r>
          </a:p>
          <a:p>
            <a:pPr>
              <a:buFontTx/>
              <a:buChar char="-"/>
            </a:pPr>
            <a:r>
              <a:rPr lang="en-AU" sz="3200" dirty="0"/>
              <a:t>t</a:t>
            </a:r>
            <a:r>
              <a:rPr lang="en-AU" sz="3200" dirty="0" smtClean="0"/>
              <a:t>elevision documentaries.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078">
            <a:off x="7561299" y="1694846"/>
            <a:ext cx="2830367" cy="40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The Facts On Facts!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5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Informative texts contain facts. Facts are true statements about the topic that can be proven. For example…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5" y="2460313"/>
            <a:ext cx="3439324" cy="242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94" y="2594549"/>
            <a:ext cx="216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93" y="2594549"/>
            <a:ext cx="216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85" y="2594549"/>
            <a:ext cx="2146408" cy="21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296" y="5010061"/>
            <a:ext cx="232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0000"/>
                </a:solidFill>
              </a:rPr>
              <a:t>Fire fighters save people in danger.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9178" y="5010061"/>
            <a:ext cx="232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A mountain is a type of landform.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3001" y="5003881"/>
            <a:ext cx="232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Cows eat grass and grains.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6824" y="5003364"/>
            <a:ext cx="232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Diggers are large, strong machines.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Fact File - Doctors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1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Here are some facts that you might find in an informative text about doctors. As a class, think of some more facts.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55" y="2205190"/>
            <a:ext cx="3502290" cy="4415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756760"/>
            <a:ext cx="4116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Doctors are a type of healthcare worker.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3643" y="2756760"/>
            <a:ext cx="4060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Sometimes doctors use a stethoscope.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231" y="4299212"/>
            <a:ext cx="3906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Doctors treat people who are sick or have an injury.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7145" y="4299212"/>
            <a:ext cx="4060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To become a doctor, you must study medicine.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Fact File - School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9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Here are some facts that you might find in an informative text about school. As a class, think of some more facts.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98" y="2556699"/>
            <a:ext cx="3109803" cy="3620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220" y="2645549"/>
            <a:ext cx="4116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School is a place where children are educated.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5826" y="2645549"/>
            <a:ext cx="4116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Many different subjects are taught at school.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20" y="4063439"/>
            <a:ext cx="3906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Children must attend school for several hours each weekday.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5826" y="4063439"/>
            <a:ext cx="3906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Schools have teachers to teach the children all their subjects.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Fact File - Dogs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1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Here are some facts that you might find in an informative texts about dogs. As a class, think of some more facts.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36" y="2609288"/>
            <a:ext cx="3116128" cy="3729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221" y="4269647"/>
            <a:ext cx="4116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Dogs give birth to live puppies in groups called ‘litters’.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4064" y="2756760"/>
            <a:ext cx="4116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Dogs have four legs, two ears and a tail.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222" y="2756760"/>
            <a:ext cx="4116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There are hundreds of different dog breeds.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4063" y="4344794"/>
            <a:ext cx="4116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Some dogs live in the wild while others live as domestic pets.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94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Fact File - Activity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50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Choose one of the images below. Create a list of facts that could be used in an informative text about the topic.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0761"/>
            <a:ext cx="2838354" cy="159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25" y="2573936"/>
            <a:ext cx="2089306" cy="2436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6" y="2846892"/>
            <a:ext cx="2048905" cy="2163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66" y="3011434"/>
            <a:ext cx="2835580" cy="1998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0296" y="5010061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0000"/>
                </a:solidFill>
              </a:rPr>
              <a:t>My family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3885" y="5010061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F0"/>
                </a:solidFill>
              </a:rPr>
              <a:t>My house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9380" y="5010060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B050"/>
                </a:solidFill>
              </a:rPr>
              <a:t>Spiders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0563" y="5010060"/>
            <a:ext cx="23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C000"/>
                </a:solidFill>
              </a:rPr>
              <a:t>Vegetables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2_ExploringInformativeTexts_Year1and2_PowerPoint_sm" id="{C1C2B10F-8648-46C6-B9CB-F24593B2A4D7}" vid="{FBC262B5-C07D-418F-BC48-50428C17CE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TeachStarter-Exploring-Informative-Texts-PowerPoint-Year-1-and-Year-2</Template>
  <TotalTime>1</TotalTime>
  <Words>1107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Symbols</vt:lpstr>
      <vt:lpstr>PowerPoint Presentation</vt:lpstr>
      <vt:lpstr>Informative Texts</vt:lpstr>
      <vt:lpstr>Types of Informative Texts </vt:lpstr>
      <vt:lpstr>The Facts On Facts!</vt:lpstr>
      <vt:lpstr>Fact File - Doctors</vt:lpstr>
      <vt:lpstr>Fact File - School </vt:lpstr>
      <vt:lpstr>Fact File - Dogs</vt:lpstr>
      <vt:lpstr>Fact File - Activity</vt:lpstr>
      <vt:lpstr>Information Report – Example Structure</vt:lpstr>
      <vt:lpstr>Information Report Example - Elephants</vt:lpstr>
      <vt:lpstr>Information Report – Elephants</vt:lpstr>
      <vt:lpstr>Information Report Example - Eagles</vt:lpstr>
      <vt:lpstr>Information Report – Eagles</vt:lpstr>
      <vt:lpstr>Information Report – Eagles</vt:lpstr>
      <vt:lpstr>Information Report Structure - Activity</vt:lpstr>
      <vt:lpstr>Informative Texts – Language</vt:lpstr>
      <vt:lpstr>Informative Language - Example</vt:lpstr>
      <vt:lpstr>Informative Language - Answers</vt:lpstr>
      <vt:lpstr>Informative Language - Activity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Symbols</dc:title>
  <dc:creator>Emily Kennedy</dc:creator>
  <cp:lastModifiedBy>Emily Kennedy</cp:lastModifiedBy>
  <cp:revision>1</cp:revision>
  <dcterms:created xsi:type="dcterms:W3CDTF">2018-08-05T09:34:16Z</dcterms:created>
  <dcterms:modified xsi:type="dcterms:W3CDTF">2018-08-05T09:35:54Z</dcterms:modified>
</cp:coreProperties>
</file>